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1" r:id="rId7"/>
    <p:sldId id="268" r:id="rId8"/>
    <p:sldId id="263" r:id="rId9"/>
  </p:sldIdLst>
  <p:sldSz cx="14630400" cy="8229600"/>
  <p:notesSz cx="8229600" cy="14630400"/>
  <p:embeddedFontLst>
    <p:embeddedFont>
      <p:font typeface="Bahnschrift SemiBold" panose="020B0502040204020203" pitchFamily="34" charset="0"/>
      <p:bold r:id="rId11"/>
    </p:embeddedFont>
    <p:embeddedFont>
      <p:font typeface="Inter" panose="020B0604020202020204" charset="0"/>
      <p:regular r:id="rId12"/>
    </p:embeddedFont>
    <p:embeddedFont>
      <p:font typeface="Tw Cen MT" panose="020B0602020104020603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25" d="100"/>
          <a:sy n="25" d="100"/>
        </p:scale>
        <p:origin x="2841" y="17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82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79D92-E196-B3A6-86EA-2C1C960BC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2659-CC95-EA7C-FFA4-ECA73380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CE96EE-0F83-F65C-5098-2E27EE545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27C0F-B40E-B68D-2C6C-FA8874DF1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3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B9CA-02F7-D4C0-C139-5C022A6F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843B9-A2FA-1917-678F-96FF912B3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7BDBE-5E05-850E-40EC-CC272310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466A3-EE74-C7F2-2D17-95ECC75888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0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BC550-F61E-D2B0-9E39-1B6BFFF9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36D-7B18-3D12-854B-CA0F1CB6F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3E17B-398F-7EBB-5FFB-7D81EE0CD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5F4A4-F359-BE78-85AB-58F5CEDB0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4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3F039-9033-81BB-176A-815CDF452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49C64-D702-09FD-BEC3-C36EF0D04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FF078-4A92-B90C-680E-8C2FB82FC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3119B-A903-8F6A-FAF3-E261CD24C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2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4D8D-0858-4753-2E9F-3D5028A4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904B4-E0D8-1783-6A8E-9F1F01CD3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8AD14-45E5-2923-F639-9ADC0A190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75221-CA14-8F95-6470-0AB1ABB97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0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766061" cy="82296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1709" y="1346836"/>
            <a:ext cx="10549890" cy="2865120"/>
          </a:xfrm>
        </p:spPr>
        <p:txBody>
          <a:bodyPr anchor="b">
            <a:normAutofit/>
          </a:bodyPr>
          <a:lstStyle>
            <a:lvl1pPr algn="l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709" y="4322446"/>
            <a:ext cx="10549890" cy="1986914"/>
          </a:xfrm>
        </p:spPr>
        <p:txBody>
          <a:bodyPr>
            <a:normAutofit/>
          </a:bodyPr>
          <a:lstStyle>
            <a:lvl1pPr marL="0" indent="0" algn="l">
              <a:buNone/>
              <a:defRPr sz="2400" cap="all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93013" y="6492242"/>
            <a:ext cx="3291840" cy="438150"/>
          </a:xfrm>
        </p:spPr>
        <p:txBody>
          <a:bodyPr/>
          <a:lstStyle/>
          <a:p>
            <a:fld id="{83284890-85D2-4D7B-8EF5-15A9C1DB8F42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1709" y="6492242"/>
            <a:ext cx="614986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76294" y="6492239"/>
            <a:ext cx="925307" cy="43815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91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5165597"/>
            <a:ext cx="11894826" cy="983226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9693" y="727711"/>
            <a:ext cx="11894825" cy="39597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84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6148824"/>
            <a:ext cx="11893031" cy="818966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548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748" y="731520"/>
            <a:ext cx="11887146" cy="4114800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303519"/>
            <a:ext cx="11885351" cy="1645919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721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19"/>
            <a:ext cx="11163302" cy="3298115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171903"/>
            <a:ext cx="11887202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84214" y="87887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644844" y="33179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36054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2560850"/>
            <a:ext cx="11887201" cy="3014202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5589186"/>
            <a:ext cx="11885406" cy="1368773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235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69693" y="3209356"/>
            <a:ext cx="3836279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3502" y="4032316"/>
            <a:ext cx="385048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7720" y="3213162"/>
            <a:ext cx="38212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05056" y="4036122"/>
            <a:ext cx="3834996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2930" y="3209356"/>
            <a:ext cx="38339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22930" y="4032316"/>
            <a:ext cx="383396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124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69694" y="731520"/>
            <a:ext cx="11887199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69696" y="5285515"/>
            <a:ext cx="3834288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69696" y="3200398"/>
            <a:ext cx="383428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69696" y="5977030"/>
            <a:ext cx="3834288" cy="98141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864" y="5285515"/>
            <a:ext cx="3840480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86864" y="3200398"/>
            <a:ext cx="383872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85112" y="5977029"/>
            <a:ext cx="3840480" cy="972410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3081" y="5285514"/>
            <a:ext cx="3828889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422931" y="3200398"/>
            <a:ext cx="3833963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422930" y="5977025"/>
            <a:ext cx="3833962" cy="97241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251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983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50881" y="731520"/>
            <a:ext cx="2406013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2" y="731520"/>
            <a:ext cx="9298308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712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295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5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796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980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68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747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337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5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43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1703072"/>
            <a:ext cx="11887200" cy="3423284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309235"/>
            <a:ext cx="11887200" cy="1649731"/>
          </a:xfrm>
        </p:spPr>
        <p:txBody>
          <a:bodyPr>
            <a:normAutofit/>
          </a:bodyPr>
          <a:lstStyle>
            <a:lvl1pPr marL="0" indent="0">
              <a:buNone/>
              <a:defRPr sz="216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6005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3" y="2699383"/>
            <a:ext cx="5854067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1" y="2699383"/>
            <a:ext cx="5850253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541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742952"/>
            <a:ext cx="11887200" cy="17735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4023" y="2699383"/>
            <a:ext cx="5579740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3" y="3688077"/>
            <a:ext cx="5854069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70" y="2699382"/>
            <a:ext cx="5575922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688077"/>
            <a:ext cx="5850252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033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728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623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047" y="731521"/>
            <a:ext cx="4627244" cy="1967861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1" y="711199"/>
            <a:ext cx="7069451" cy="62382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6047" y="2699383"/>
            <a:ext cx="4627244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729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7121410" cy="1967863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56865" y="731522"/>
            <a:ext cx="4400028" cy="62179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2699383"/>
            <a:ext cx="7121413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135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7146" y="1"/>
            <a:ext cx="14464666" cy="82296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42222"/>
            <a:ext cx="11887198" cy="17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2699384"/>
            <a:ext cx="11887199" cy="425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8305" y="705993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748717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31586" y="7059929"/>
            <a:ext cx="9253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67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SzPct val="125000"/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 amt="1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6878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Video Recognition and Classification Using Deep Learning</a:t>
            </a:r>
            <a:endParaRPr lang="en-US" sz="4650" dirty="0">
              <a:latin typeface="Bahnschrift SemiBol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219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8076DFA-FA15-CC8B-83E7-69917BF1A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07315" y="-130628"/>
            <a:ext cx="5486400" cy="82296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A517DF11-71D7-95E0-C553-B379029E0490}"/>
              </a:ext>
            </a:extLst>
          </p:cNvPr>
          <p:cNvSpPr/>
          <p:nvPr/>
        </p:nvSpPr>
        <p:spPr>
          <a:xfrm>
            <a:off x="6535341" y="-326964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u="sng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85409043-87BA-C1A7-BAAF-9BCD5AA2F71E}"/>
              </a:ext>
            </a:extLst>
          </p:cNvPr>
          <p:cNvSpPr/>
          <p:nvPr/>
        </p:nvSpPr>
        <p:spPr>
          <a:xfrm>
            <a:off x="-1383353" y="27992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7B9F32E-6A43-A17D-4BF6-7BA48F96A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6796" y="2831187"/>
            <a:ext cx="357188" cy="446484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FEDA7360-16F2-085E-5565-E958EAD0CE0F}"/>
              </a:ext>
            </a:extLst>
          </p:cNvPr>
          <p:cNvSpPr/>
          <p:nvPr/>
        </p:nvSpPr>
        <p:spPr>
          <a:xfrm>
            <a:off x="6995266" y="-51123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</a:t>
            </a:r>
            <a:endParaRPr lang="en-US" sz="23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3A7C261-FB66-FBCE-26E9-073A7CFAF95C}"/>
              </a:ext>
            </a:extLst>
          </p:cNvPr>
          <p:cNvSpPr/>
          <p:nvPr/>
        </p:nvSpPr>
        <p:spPr>
          <a:xfrm>
            <a:off x="6981708" y="885394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robust video classification system using deep learning.</a:t>
            </a:r>
            <a:endParaRPr lang="en-US" sz="1750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AF52B59-514E-025D-200A-880D0DE8548C}"/>
              </a:ext>
            </a:extLst>
          </p:cNvPr>
          <p:cNvSpPr/>
          <p:nvPr/>
        </p:nvSpPr>
        <p:spPr>
          <a:xfrm>
            <a:off x="16166267" y="32457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454B91A1-D4FB-F44A-C040-845F9060D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2824" y="3277671"/>
            <a:ext cx="357188" cy="446484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2827EA3-BF60-83C2-9106-9CB55EFBCCFA}"/>
              </a:ext>
            </a:extLst>
          </p:cNvPr>
          <p:cNvSpPr/>
          <p:nvPr/>
        </p:nvSpPr>
        <p:spPr>
          <a:xfrm>
            <a:off x="10908864" y="-140756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</a:t>
            </a:r>
            <a:endParaRPr lang="en-US" sz="23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8DED1370-CAB9-272D-1FC1-95F2E7F9AEB6}"/>
              </a:ext>
            </a:extLst>
          </p:cNvPr>
          <p:cNvSpPr/>
          <p:nvPr/>
        </p:nvSpPr>
        <p:spPr>
          <a:xfrm>
            <a:off x="10908863" y="87525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spatial and temporal features from videos.</a:t>
            </a:r>
            <a:endParaRPr lang="en-US" sz="1750" dirty="0"/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B69F4D62-3947-38E7-5C02-93DF6F2F68D1}"/>
              </a:ext>
            </a:extLst>
          </p:cNvPr>
          <p:cNvSpPr/>
          <p:nvPr/>
        </p:nvSpPr>
        <p:spPr>
          <a:xfrm>
            <a:off x="-1383353" y="48781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898D5C1-501B-CC0D-8B56-8E04EE9BC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06796" y="4910018"/>
            <a:ext cx="357188" cy="446484"/>
          </a:xfrm>
          <a:prstGeom prst="rect">
            <a:avLst/>
          </a:prstGeom>
        </p:spPr>
      </p:pic>
      <p:sp>
        <p:nvSpPr>
          <p:cNvPr id="17" name="Text 8">
            <a:extLst>
              <a:ext uri="{FF2B5EF4-FFF2-40B4-BE49-F238E27FC236}">
                <a16:creationId xmlns:a16="http://schemas.microsoft.com/office/drawing/2014/main" id="{626AB7C3-48B3-F814-F8B9-D2D9EF42DB16}"/>
              </a:ext>
            </a:extLst>
          </p:cNvPr>
          <p:cNvSpPr/>
          <p:nvPr/>
        </p:nvSpPr>
        <p:spPr>
          <a:xfrm>
            <a:off x="6932416" y="-6972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3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A1A290D3-747C-8570-4745-00A7BD119DEC}"/>
              </a:ext>
            </a:extLst>
          </p:cNvPr>
          <p:cNvSpPr/>
          <p:nvPr/>
        </p:nvSpPr>
        <p:spPr>
          <a:xfrm>
            <a:off x="6932416" y="122102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in surveillance, sports analytics, healthcare.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85A7C5-CE69-2988-762B-1BB77971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419FBB-0962-101E-2840-41E60AEA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EED4FA3-A113-85FC-23DF-25FF1A7E5EA6}"/>
              </a:ext>
            </a:extLst>
          </p:cNvPr>
          <p:cNvSpPr/>
          <p:nvPr/>
        </p:nvSpPr>
        <p:spPr>
          <a:xfrm>
            <a:off x="6280190" y="19700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F96393E-3424-A362-EC49-FEEF0CCFFC72}"/>
              </a:ext>
            </a:extLst>
          </p:cNvPr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0608EE1F-4BAF-3180-0518-6C7BDD891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3341489"/>
            <a:ext cx="357188" cy="446484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590B9D94-98D8-F639-BFBC-E58330F1F27D}"/>
              </a:ext>
            </a:extLst>
          </p:cNvPr>
          <p:cNvSpPr/>
          <p:nvPr/>
        </p:nvSpPr>
        <p:spPr>
          <a:xfrm>
            <a:off x="7017306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Goal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B66E4E0-7FAE-4C3D-1328-B6E0BDA6A2EA}"/>
              </a:ext>
            </a:extLst>
          </p:cNvPr>
          <p:cNvSpPr/>
          <p:nvPr/>
        </p:nvSpPr>
        <p:spPr>
          <a:xfrm>
            <a:off x="7017306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robust video classification system using deep learning.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EA7EB8A4-9EAD-207B-EE68-504D1BCF2F5F}"/>
              </a:ext>
            </a:extLst>
          </p:cNvPr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2AE51DA5-8FD9-9B70-3EEB-5EF81E61E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424" y="3341489"/>
            <a:ext cx="357188" cy="446484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26ED7883-29EB-7BE2-BFD2-8D057C13D6DF}"/>
              </a:ext>
            </a:extLst>
          </p:cNvPr>
          <p:cNvSpPr/>
          <p:nvPr/>
        </p:nvSpPr>
        <p:spPr>
          <a:xfrm>
            <a:off x="10908983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Focus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8492AC8-66C6-57A1-7ECD-9FCD5AA034CE}"/>
              </a:ext>
            </a:extLst>
          </p:cNvPr>
          <p:cNvSpPr/>
          <p:nvPr/>
        </p:nvSpPr>
        <p:spPr>
          <a:xfrm>
            <a:off x="10908983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spatial and temporal features from videos.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C2DC185-F59C-81D8-CC5D-0B1E74558A3F}"/>
              </a:ext>
            </a:extLst>
          </p:cNvPr>
          <p:cNvSpPr/>
          <p:nvPr/>
        </p:nvSpPr>
        <p:spPr>
          <a:xfrm>
            <a:off x="6280190" y="53884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98704BFE-30D2-583F-9675-86A3D2202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747" y="5420320"/>
            <a:ext cx="357188" cy="446484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1812D198-7680-3F0E-B5F6-92BA6F9AF0AA}"/>
              </a:ext>
            </a:extLst>
          </p:cNvPr>
          <p:cNvSpPr/>
          <p:nvPr/>
        </p:nvSpPr>
        <p:spPr>
          <a:xfrm>
            <a:off x="701730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D6D80460-DF34-86C4-851C-39268A4D140B}"/>
              </a:ext>
            </a:extLst>
          </p:cNvPr>
          <p:cNvSpPr/>
          <p:nvPr/>
        </p:nvSpPr>
        <p:spPr>
          <a:xfrm>
            <a:off x="7017306" y="58965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in surveillance, sports analytics, healthcare.</a:t>
            </a:r>
            <a:endParaRPr lang="en-US" sz="17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F234682E-EB13-7A0C-2AF8-D2148C065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-4586514"/>
            <a:ext cx="14630400" cy="2835235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3C490010-37B5-4C53-E1E7-E31C1D0AA13E}"/>
              </a:ext>
            </a:extLst>
          </p:cNvPr>
          <p:cNvSpPr/>
          <p:nvPr/>
        </p:nvSpPr>
        <p:spPr>
          <a:xfrm>
            <a:off x="747362" y="-1089983"/>
            <a:ext cx="85403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 &amp; Objective</a:t>
            </a:r>
            <a:endParaRPr lang="en-US" sz="4650" u="sng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C890CBA8-E631-AF66-21F6-D5E283A56E7F}"/>
              </a:ext>
            </a:extLst>
          </p:cNvPr>
          <p:cNvSpPr/>
          <p:nvPr/>
        </p:nvSpPr>
        <p:spPr>
          <a:xfrm>
            <a:off x="939105" y="102361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</a:t>
            </a:r>
            <a:endParaRPr lang="en-US" sz="23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8566584-F516-2DCD-3009-E97B1E995CDB}"/>
              </a:ext>
            </a:extLst>
          </p:cNvPr>
          <p:cNvSpPr/>
          <p:nvPr/>
        </p:nvSpPr>
        <p:spPr>
          <a:xfrm>
            <a:off x="793790" y="104730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video analysis is slow and inefficient.</a:t>
            </a:r>
            <a:endParaRPr lang="en-US" sz="17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05BC2EFB-D343-7ACB-8783-75D7DD12C81E}"/>
              </a:ext>
            </a:extLst>
          </p:cNvPr>
          <p:cNvSpPr/>
          <p:nvPr/>
        </p:nvSpPr>
        <p:spPr>
          <a:xfrm>
            <a:off x="939105" y="115819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Videos contain spatial and temporal data complexities.</a:t>
            </a:r>
            <a:endParaRPr lang="en-US" sz="175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859F3551-D445-2CA1-5F19-9AC8145A9E83}"/>
              </a:ext>
            </a:extLst>
          </p:cNvPr>
          <p:cNvSpPr/>
          <p:nvPr/>
        </p:nvSpPr>
        <p:spPr>
          <a:xfrm>
            <a:off x="7599521" y="93652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1D40CE98-A7F6-0E6C-58D1-448BDABE2DF9}"/>
              </a:ext>
            </a:extLst>
          </p:cNvPr>
          <p:cNvSpPr/>
          <p:nvPr/>
        </p:nvSpPr>
        <p:spPr>
          <a:xfrm>
            <a:off x="8238150" y="102915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CNN + RNN hybrid model.</a:t>
            </a:r>
            <a:endParaRPr lang="en-US" sz="17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8015B63-AA2D-69B4-B952-5BD4D51A5557}"/>
              </a:ext>
            </a:extLst>
          </p:cNvPr>
          <p:cNvSpPr/>
          <p:nvPr/>
        </p:nvSpPr>
        <p:spPr>
          <a:xfrm>
            <a:off x="8005921" y="11806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classification of video sequences.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65766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2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2619B-04F3-5951-DA1A-D993C02DB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083871B-5D26-6AC8-4715-EE5C35616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0CD21A2-6519-6B9B-846B-6B2B2FDC5FA8}"/>
              </a:ext>
            </a:extLst>
          </p:cNvPr>
          <p:cNvSpPr/>
          <p:nvPr/>
        </p:nvSpPr>
        <p:spPr>
          <a:xfrm>
            <a:off x="793790" y="4135160"/>
            <a:ext cx="85403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Problem Statement &amp; Objective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E306B11-835C-B77E-250B-84E8B96E2EF9}"/>
              </a:ext>
            </a:extLst>
          </p:cNvPr>
          <p:cNvSpPr/>
          <p:nvPr/>
        </p:nvSpPr>
        <p:spPr>
          <a:xfrm>
            <a:off x="793790" y="54463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Problem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4106BA3-F874-1610-82B7-8E57820EA481}"/>
              </a:ext>
            </a:extLst>
          </p:cNvPr>
          <p:cNvSpPr/>
          <p:nvPr/>
        </p:nvSpPr>
        <p:spPr>
          <a:xfrm>
            <a:off x="793790" y="6045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video analysis is slow and inefficient.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F601F4C-D57F-B95A-2B39-44FB6B288D24}"/>
              </a:ext>
            </a:extLst>
          </p:cNvPr>
          <p:cNvSpPr/>
          <p:nvPr/>
        </p:nvSpPr>
        <p:spPr>
          <a:xfrm>
            <a:off x="793790" y="6487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Videos contain spatial and temporal data complexities.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E07334E-D9C3-9FD7-69BF-D27A8C3D2BB5}"/>
              </a:ext>
            </a:extLst>
          </p:cNvPr>
          <p:cNvSpPr/>
          <p:nvPr/>
        </p:nvSpPr>
        <p:spPr>
          <a:xfrm>
            <a:off x="7599521" y="54463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ADC7B8F-AC50-44C5-14EF-0A8DA50E4D47}"/>
              </a:ext>
            </a:extLst>
          </p:cNvPr>
          <p:cNvSpPr/>
          <p:nvPr/>
        </p:nvSpPr>
        <p:spPr>
          <a:xfrm>
            <a:off x="7599521" y="6045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CNN + RNN hybrid model.</a:t>
            </a: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552F4C1-F1B1-C4B3-0FA4-7C245471ADCB}"/>
              </a:ext>
            </a:extLst>
          </p:cNvPr>
          <p:cNvSpPr/>
          <p:nvPr/>
        </p:nvSpPr>
        <p:spPr>
          <a:xfrm>
            <a:off x="7599521" y="6487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classification of video sequences.</a:t>
            </a:r>
            <a:endParaRPr lang="en-US" sz="17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23AE63C5-798D-16BB-79E3-D4E22BA8B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9679" y="1815822"/>
            <a:ext cx="5486400" cy="822960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A9C947E7-B29A-BE1D-EA2A-DE81BB980463}"/>
              </a:ext>
            </a:extLst>
          </p:cNvPr>
          <p:cNvSpPr/>
          <p:nvPr/>
        </p:nvSpPr>
        <p:spPr>
          <a:xfrm>
            <a:off x="-6739124" y="1234082"/>
            <a:ext cx="63436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&amp; Methodology</a:t>
            </a:r>
            <a:endParaRPr lang="en-US" sz="4650" u="sng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21B89C54-634B-A11A-EBAE-4140300FD8EA}"/>
              </a:ext>
            </a:extLst>
          </p:cNvPr>
          <p:cNvSpPr/>
          <p:nvPr/>
        </p:nvSpPr>
        <p:spPr>
          <a:xfrm>
            <a:off x="-781010" y="2273136"/>
            <a:ext cx="170021" cy="1370052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EA834DE-CACC-0B47-132B-212F4C8BE594}"/>
              </a:ext>
            </a:extLst>
          </p:cNvPr>
          <p:cNvSpPr/>
          <p:nvPr/>
        </p:nvSpPr>
        <p:spPr>
          <a:xfrm>
            <a:off x="-2489449" y="24707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</a:t>
            </a:r>
            <a:endParaRPr lang="en-US" sz="23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9155F7EE-9480-996C-CF10-86D82BB71A2F}"/>
              </a:ext>
            </a:extLst>
          </p:cNvPr>
          <p:cNvSpPr/>
          <p:nvPr/>
        </p:nvSpPr>
        <p:spPr>
          <a:xfrm>
            <a:off x="-4668656" y="268694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used - UFC101 </a:t>
            </a:r>
            <a:endParaRPr lang="en-US" sz="175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108E6E7E-C486-CE8D-D775-3E027B922705}"/>
              </a:ext>
            </a:extLst>
          </p:cNvPr>
          <p:cNvSpPr/>
          <p:nvPr/>
        </p:nvSpPr>
        <p:spPr>
          <a:xfrm>
            <a:off x="-6155403" y="319697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Labeled videos split into frames using OpenCV.</a:t>
            </a:r>
            <a:endParaRPr lang="en-US" sz="1750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DA068CDB-EBD7-D6BB-BB25-9795DD9F4C06}"/>
              </a:ext>
            </a:extLst>
          </p:cNvPr>
          <p:cNvSpPr/>
          <p:nvPr/>
        </p:nvSpPr>
        <p:spPr>
          <a:xfrm>
            <a:off x="-480485" y="3766899"/>
            <a:ext cx="170021" cy="1313259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847724BF-DF70-B2BE-CAA5-65E5AC538CF8}"/>
              </a:ext>
            </a:extLst>
          </p:cNvPr>
          <p:cNvSpPr/>
          <p:nvPr/>
        </p:nvSpPr>
        <p:spPr>
          <a:xfrm>
            <a:off x="-2269530" y="38502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300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BD60C848-D098-4C9E-57DA-F22A5D7BB0B4}"/>
              </a:ext>
            </a:extLst>
          </p:cNvPr>
          <p:cNvSpPr/>
          <p:nvPr/>
        </p:nvSpPr>
        <p:spPr>
          <a:xfrm>
            <a:off x="-4668656" y="41134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Resize frames to 224x224</a:t>
            </a:r>
            <a:endParaRPr lang="en-US" sz="175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CC8EA2EF-32E1-40EC-52CA-DA82300C697C}"/>
              </a:ext>
            </a:extLst>
          </p:cNvPr>
          <p:cNvSpPr/>
          <p:nvPr/>
        </p:nvSpPr>
        <p:spPr>
          <a:xfrm>
            <a:off x="-4553466" y="466692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 sequences to 20 frames</a:t>
            </a:r>
            <a:endParaRPr lang="en-US" sz="1750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74825282-23CC-2881-796B-B4C9196BF3A5}"/>
              </a:ext>
            </a:extLst>
          </p:cNvPr>
          <p:cNvSpPr/>
          <p:nvPr/>
        </p:nvSpPr>
        <p:spPr>
          <a:xfrm>
            <a:off x="-212555" y="5273993"/>
            <a:ext cx="170021" cy="1313259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8669388B-1B8E-3E32-EF14-D2968A3F92F7}"/>
              </a:ext>
            </a:extLst>
          </p:cNvPr>
          <p:cNvSpPr/>
          <p:nvPr/>
        </p:nvSpPr>
        <p:spPr>
          <a:xfrm>
            <a:off x="-2184520" y="53483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23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1BE8E13B-EAFF-5272-1A30-165F48EE0EE6}"/>
              </a:ext>
            </a:extLst>
          </p:cNvPr>
          <p:cNvSpPr/>
          <p:nvPr/>
        </p:nvSpPr>
        <p:spPr>
          <a:xfrm>
            <a:off x="-6252442" y="5476447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extraction via InceptionV3 transfer learning</a:t>
            </a:r>
            <a:endParaRPr lang="en-US" sz="175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2F2866F7-12D3-A716-7A4B-CAFD20F5B1EA}"/>
              </a:ext>
            </a:extLst>
          </p:cNvPr>
          <p:cNvSpPr/>
          <p:nvPr/>
        </p:nvSpPr>
        <p:spPr>
          <a:xfrm>
            <a:off x="-6408330" y="621141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encoding and sequence modeling with RNN</a:t>
            </a:r>
            <a:endParaRPr lang="en-US" sz="1750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106005C-54E3-A91B-A865-8A8442A7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786" y="-93005"/>
            <a:ext cx="5486400" cy="39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70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2ADD0-C637-F54A-6636-66055B4D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B734CC-D976-1DDD-C888-93C472544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79" y="1978343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4A8C3CE-DC77-5A51-2283-4AAB6500A9F7}"/>
              </a:ext>
            </a:extLst>
          </p:cNvPr>
          <p:cNvSpPr/>
          <p:nvPr/>
        </p:nvSpPr>
        <p:spPr>
          <a:xfrm>
            <a:off x="793790" y="1234083"/>
            <a:ext cx="63436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Dataset &amp; Methodology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4768A7B-6037-3A47-27BA-91CD9911058F}"/>
              </a:ext>
            </a:extLst>
          </p:cNvPr>
          <p:cNvSpPr/>
          <p:nvPr/>
        </p:nvSpPr>
        <p:spPr>
          <a:xfrm>
            <a:off x="793790" y="2318504"/>
            <a:ext cx="170021" cy="1370052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D6FB6CB-D80D-DE6D-2FAA-A3E5BBF77858}"/>
              </a:ext>
            </a:extLst>
          </p:cNvPr>
          <p:cNvSpPr/>
          <p:nvPr/>
        </p:nvSpPr>
        <p:spPr>
          <a:xfrm>
            <a:off x="1303973" y="23185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Dataset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12F1886-CFCC-6630-8E07-FDF553E96C0B}"/>
              </a:ext>
            </a:extLst>
          </p:cNvPr>
          <p:cNvSpPr/>
          <p:nvPr/>
        </p:nvSpPr>
        <p:spPr>
          <a:xfrm>
            <a:off x="1303973" y="2826663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used - UFC101 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993C622-A81F-6836-58A8-24C6F70ECCBA}"/>
              </a:ext>
            </a:extLst>
          </p:cNvPr>
          <p:cNvSpPr/>
          <p:nvPr/>
        </p:nvSpPr>
        <p:spPr>
          <a:xfrm>
            <a:off x="1303973" y="332565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Labeled videos split into frames using OpenCV.</a:t>
            </a:r>
            <a:endParaRPr lang="en-US" sz="17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A6DCD01-6B05-6605-BE9A-F7D91A6C19B1}"/>
              </a:ext>
            </a:extLst>
          </p:cNvPr>
          <p:cNvSpPr/>
          <p:nvPr/>
        </p:nvSpPr>
        <p:spPr>
          <a:xfrm>
            <a:off x="1133951" y="3915370"/>
            <a:ext cx="170021" cy="1313259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4983E2C-4ED5-EDFF-1CD8-C8898C30B741}"/>
              </a:ext>
            </a:extLst>
          </p:cNvPr>
          <p:cNvSpPr/>
          <p:nvPr/>
        </p:nvSpPr>
        <p:spPr>
          <a:xfrm>
            <a:off x="1644134" y="39153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2F54EED-EE5C-A174-EB08-00A263F725F2}"/>
              </a:ext>
            </a:extLst>
          </p:cNvPr>
          <p:cNvSpPr/>
          <p:nvPr/>
        </p:nvSpPr>
        <p:spPr>
          <a:xfrm>
            <a:off x="1644134" y="442352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Resize frames to 224x224</a:t>
            </a: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9B951F4-50D0-3829-3AD7-EA899A3657FC}"/>
              </a:ext>
            </a:extLst>
          </p:cNvPr>
          <p:cNvSpPr/>
          <p:nvPr/>
        </p:nvSpPr>
        <p:spPr>
          <a:xfrm>
            <a:off x="1644134" y="486572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 sequences to 20 frames</a:t>
            </a:r>
            <a:endParaRPr lang="en-US" sz="17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DCFB1CD-3346-D548-B930-7875F2AD74FA}"/>
              </a:ext>
            </a:extLst>
          </p:cNvPr>
          <p:cNvSpPr/>
          <p:nvPr/>
        </p:nvSpPr>
        <p:spPr>
          <a:xfrm>
            <a:off x="1474232" y="5455444"/>
            <a:ext cx="170021" cy="1313259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0936161A-AA2B-8750-E889-264E5D77AE40}"/>
              </a:ext>
            </a:extLst>
          </p:cNvPr>
          <p:cNvSpPr/>
          <p:nvPr/>
        </p:nvSpPr>
        <p:spPr>
          <a:xfrm>
            <a:off x="1984415" y="54554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D638BA1-F31C-5A15-1397-FE8303FC9395}"/>
              </a:ext>
            </a:extLst>
          </p:cNvPr>
          <p:cNvSpPr/>
          <p:nvPr/>
        </p:nvSpPr>
        <p:spPr>
          <a:xfrm>
            <a:off x="1984415" y="5963602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extraction via InceptionV3 transfer learning</a:t>
            </a:r>
            <a:endParaRPr lang="en-US" sz="17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D09FFBE-BB5C-4FF1-7EA3-FF40BC86ACA8}"/>
              </a:ext>
            </a:extLst>
          </p:cNvPr>
          <p:cNvSpPr/>
          <p:nvPr/>
        </p:nvSpPr>
        <p:spPr>
          <a:xfrm>
            <a:off x="1984415" y="6405801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encoding and sequence modeling with RNN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711955-0FDB-F1A1-DCE3-D5F0A0D2E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979" y="26308"/>
            <a:ext cx="5486400" cy="39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4EC5C01-79D0-077E-9108-8B8181F88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39543" y="0"/>
            <a:ext cx="5486400" cy="82296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93AFB689-BD80-BF99-939E-787B44CFF9F8}"/>
              </a:ext>
            </a:extLst>
          </p:cNvPr>
          <p:cNvSpPr/>
          <p:nvPr/>
        </p:nvSpPr>
        <p:spPr>
          <a:xfrm>
            <a:off x="6266498" y="-2114918"/>
            <a:ext cx="585120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Architecture</a:t>
            </a:r>
            <a:endParaRPr lang="en-US" sz="4600" u="sng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B411DC35-C401-DFB5-885D-0091551C405F}"/>
              </a:ext>
            </a:extLst>
          </p:cNvPr>
          <p:cNvSpPr/>
          <p:nvPr/>
        </p:nvSpPr>
        <p:spPr>
          <a:xfrm>
            <a:off x="6150383" y="-2136874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DA67FC84-AF7A-7E47-CE47-98E976CBC224}"/>
              </a:ext>
            </a:extLst>
          </p:cNvPr>
          <p:cNvSpPr/>
          <p:nvPr/>
        </p:nvSpPr>
        <p:spPr>
          <a:xfrm>
            <a:off x="6729232" y="9196053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CNN (InceptionV3)</a:t>
            </a:r>
            <a:endParaRPr lang="en-US" sz="23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079CF1DE-D412-7974-CD43-933BC2C70DB6}"/>
              </a:ext>
            </a:extLst>
          </p:cNvPr>
          <p:cNvSpPr/>
          <p:nvPr/>
        </p:nvSpPr>
        <p:spPr>
          <a:xfrm>
            <a:off x="15597461" y="2230934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Frame-level feature extraction</a:t>
            </a:r>
            <a:endParaRPr lang="en-US" sz="1750" dirty="0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A867B1E2-B810-DBFC-3D90-86B1870FD5E9}"/>
              </a:ext>
            </a:extLst>
          </p:cNvPr>
          <p:cNvSpPr/>
          <p:nvPr/>
        </p:nvSpPr>
        <p:spPr>
          <a:xfrm>
            <a:off x="6266498" y="-3628548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E297E910-71D0-7696-89D6-6F400C567C22}"/>
              </a:ext>
            </a:extLst>
          </p:cNvPr>
          <p:cNvSpPr/>
          <p:nvPr/>
        </p:nvSpPr>
        <p:spPr>
          <a:xfrm>
            <a:off x="6729232" y="9792460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StringLookup</a:t>
            </a:r>
            <a:endParaRPr lang="en-US" sz="23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FB8FA030-4CE9-A86E-0F2F-EA8CDCC38945}"/>
              </a:ext>
            </a:extLst>
          </p:cNvPr>
          <p:cNvSpPr/>
          <p:nvPr/>
        </p:nvSpPr>
        <p:spPr>
          <a:xfrm>
            <a:off x="16178031" y="3592473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feature encoding</a:t>
            </a:r>
            <a:endParaRPr lang="en-US" sz="1750" dirty="0"/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17F5B23-0F4A-9636-263A-C96326222CEB}"/>
              </a:ext>
            </a:extLst>
          </p:cNvPr>
          <p:cNvSpPr/>
          <p:nvPr/>
        </p:nvSpPr>
        <p:spPr>
          <a:xfrm>
            <a:off x="6266495" y="-5216674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D61E2D5F-B067-8663-D3DA-19ABD24F5575}"/>
              </a:ext>
            </a:extLst>
          </p:cNvPr>
          <p:cNvSpPr/>
          <p:nvPr/>
        </p:nvSpPr>
        <p:spPr>
          <a:xfrm>
            <a:off x="6266498" y="10959094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Masking &amp; GRU</a:t>
            </a:r>
            <a:endParaRPr lang="en-US" sz="23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0C928BDB-8581-4B97-B6A8-F235B98BFBBD}"/>
              </a:ext>
            </a:extLst>
          </p:cNvPr>
          <p:cNvSpPr/>
          <p:nvPr/>
        </p:nvSpPr>
        <p:spPr>
          <a:xfrm>
            <a:off x="15713574" y="5400865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modeling of video frames</a:t>
            </a:r>
            <a:endParaRPr lang="en-US" sz="1750" dirty="0"/>
          </a:p>
        </p:txBody>
      </p:sp>
      <p:sp>
        <p:nvSpPr>
          <p:cNvPr id="27" name="Shape 10">
            <a:extLst>
              <a:ext uri="{FF2B5EF4-FFF2-40B4-BE49-F238E27FC236}">
                <a16:creationId xmlns:a16="http://schemas.microsoft.com/office/drawing/2014/main" id="{281954EC-3A2E-E595-2FDF-82861E739217}"/>
              </a:ext>
            </a:extLst>
          </p:cNvPr>
          <p:cNvSpPr/>
          <p:nvPr/>
        </p:nvSpPr>
        <p:spPr>
          <a:xfrm>
            <a:off x="6266494" y="-676755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BC453AD6-A2E1-D030-EDC3-A5EFF521D65D}"/>
              </a:ext>
            </a:extLst>
          </p:cNvPr>
          <p:cNvSpPr/>
          <p:nvPr/>
        </p:nvSpPr>
        <p:spPr>
          <a:xfrm>
            <a:off x="6729232" y="1194290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Activation</a:t>
            </a:r>
            <a:endParaRPr lang="en-US" sz="230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C8230BBD-FF91-5D29-AA3F-950A2AFD9F50}"/>
              </a:ext>
            </a:extLst>
          </p:cNvPr>
          <p:cNvSpPr/>
          <p:nvPr/>
        </p:nvSpPr>
        <p:spPr>
          <a:xfrm>
            <a:off x="16787631" y="690003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ReLU and Softmax layers for output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36164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845174-FE42-9A5A-187F-E8BEEBC7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910120C-3029-E560-90E5-9412006CC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E0131FC-0C9C-F4D7-6577-525A94DC70CB}"/>
              </a:ext>
            </a:extLst>
          </p:cNvPr>
          <p:cNvSpPr/>
          <p:nvPr/>
        </p:nvSpPr>
        <p:spPr>
          <a:xfrm>
            <a:off x="6266498" y="613767"/>
            <a:ext cx="585120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Model Architecture</a:t>
            </a:r>
            <a:endParaRPr lang="en-US" sz="460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2F581E-46A1-BCD9-C942-3DFEBF9B5174}"/>
              </a:ext>
            </a:extLst>
          </p:cNvPr>
          <p:cNvSpPr/>
          <p:nvPr/>
        </p:nvSpPr>
        <p:spPr>
          <a:xfrm>
            <a:off x="6266498" y="167937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1AF776A-D14A-B139-8DA8-DE4622C2AF8B}"/>
              </a:ext>
            </a:extLst>
          </p:cNvPr>
          <p:cNvSpPr/>
          <p:nvPr/>
        </p:nvSpPr>
        <p:spPr>
          <a:xfrm>
            <a:off x="6497003" y="190988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CNN (InceptionV3)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317964C-1AEB-0577-4582-4ABA13C44BF6}"/>
              </a:ext>
            </a:extLst>
          </p:cNvPr>
          <p:cNvSpPr/>
          <p:nvPr/>
        </p:nvSpPr>
        <p:spPr>
          <a:xfrm>
            <a:off x="6497003" y="240923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Frame-level feature extraction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65F19AE-9299-0A5D-B8B1-EEF8B124A3AC}"/>
              </a:ext>
            </a:extLst>
          </p:cNvPr>
          <p:cNvSpPr/>
          <p:nvPr/>
        </p:nvSpPr>
        <p:spPr>
          <a:xfrm>
            <a:off x="6266498" y="321921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134016D-B8D2-01C1-B505-AF2BBEABB0D2}"/>
              </a:ext>
            </a:extLst>
          </p:cNvPr>
          <p:cNvSpPr/>
          <p:nvPr/>
        </p:nvSpPr>
        <p:spPr>
          <a:xfrm>
            <a:off x="6497003" y="344971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StringLookup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3CD5596-1CD5-89C7-FACC-91E5CB8068C5}"/>
              </a:ext>
            </a:extLst>
          </p:cNvPr>
          <p:cNvSpPr/>
          <p:nvPr/>
        </p:nvSpPr>
        <p:spPr>
          <a:xfrm>
            <a:off x="6497003" y="3949065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feature encoding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80C1A620-9564-2FAE-8A8B-5DC6571BB3F7}"/>
              </a:ext>
            </a:extLst>
          </p:cNvPr>
          <p:cNvSpPr/>
          <p:nvPr/>
        </p:nvSpPr>
        <p:spPr>
          <a:xfrm>
            <a:off x="6266498" y="475904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6EEA67BE-AFA0-B8BC-620A-208C0A9E2228}"/>
              </a:ext>
            </a:extLst>
          </p:cNvPr>
          <p:cNvSpPr/>
          <p:nvPr/>
        </p:nvSpPr>
        <p:spPr>
          <a:xfrm>
            <a:off x="6497003" y="498955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Masking &amp; GRU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99B57F52-ADA0-73B4-72AF-3539842FC809}"/>
              </a:ext>
            </a:extLst>
          </p:cNvPr>
          <p:cNvSpPr/>
          <p:nvPr/>
        </p:nvSpPr>
        <p:spPr>
          <a:xfrm>
            <a:off x="6497003" y="548890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modeling of video frames</a:t>
            </a:r>
            <a:endParaRPr lang="en-US" sz="17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3792D4BA-47D9-506F-D985-93946014AFE7}"/>
              </a:ext>
            </a:extLst>
          </p:cNvPr>
          <p:cNvSpPr/>
          <p:nvPr/>
        </p:nvSpPr>
        <p:spPr>
          <a:xfrm>
            <a:off x="6266498" y="629888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AC9A09B1-C2C9-91A7-DB20-D491DC8F9C1F}"/>
              </a:ext>
            </a:extLst>
          </p:cNvPr>
          <p:cNvSpPr/>
          <p:nvPr/>
        </p:nvSpPr>
        <p:spPr>
          <a:xfrm>
            <a:off x="6497003" y="652938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Activation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0F1D2E4-38DF-5411-FF76-6A74B1378A88}"/>
              </a:ext>
            </a:extLst>
          </p:cNvPr>
          <p:cNvSpPr/>
          <p:nvPr/>
        </p:nvSpPr>
        <p:spPr>
          <a:xfrm>
            <a:off x="6497003" y="7028736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ReLU and Softmax layers for output</a:t>
            </a:r>
            <a:endParaRPr lang="en-US" sz="17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0FD462F3-D1F3-A4EA-6183-1CC42642C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5595" y="597444"/>
            <a:ext cx="4689807" cy="7034711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94855DC7-0C8C-D16A-C62C-3AC6BD005D32}"/>
              </a:ext>
            </a:extLst>
          </p:cNvPr>
          <p:cNvSpPr/>
          <p:nvPr/>
        </p:nvSpPr>
        <p:spPr>
          <a:xfrm>
            <a:off x="1011504" y="-18612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and Testing</a:t>
            </a:r>
            <a:endParaRPr lang="en-US" sz="4650" u="sng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7EDED1A9-EE11-DBE8-F10A-D5D84F2E947C}"/>
              </a:ext>
            </a:extLst>
          </p:cNvPr>
          <p:cNvSpPr/>
          <p:nvPr/>
        </p:nvSpPr>
        <p:spPr>
          <a:xfrm>
            <a:off x="793790" y="-19405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Parameters</a:t>
            </a:r>
            <a:endParaRPr lang="en-US" sz="23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8656017C-782B-4B61-DEFF-C3E24C356712}"/>
              </a:ext>
            </a:extLst>
          </p:cNvPr>
          <p:cNvSpPr/>
          <p:nvPr/>
        </p:nvSpPr>
        <p:spPr>
          <a:xfrm>
            <a:off x="1011504" y="102378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size: 64</a:t>
            </a:r>
            <a:endParaRPr lang="en-US" sz="17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F2EB775D-9D06-3EE5-0755-BD3DFC7A67AB}"/>
              </a:ext>
            </a:extLst>
          </p:cNvPr>
          <p:cNvSpPr/>
          <p:nvPr/>
        </p:nvSpPr>
        <p:spPr>
          <a:xfrm>
            <a:off x="1011504" y="106800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Epochs: 30</a:t>
            </a:r>
            <a:endParaRPr lang="en-US" sz="175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BF0BF31C-FA02-2965-2A73-B23A4D4F9887}"/>
              </a:ext>
            </a:extLst>
          </p:cNvPr>
          <p:cNvSpPr/>
          <p:nvPr/>
        </p:nvSpPr>
        <p:spPr>
          <a:xfrm>
            <a:off x="1011504" y="111222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size: 224x224</a:t>
            </a:r>
            <a:endParaRPr lang="en-US" sz="17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DAD71D3-1D75-0E70-1EC5-FB009AB51231}"/>
              </a:ext>
            </a:extLst>
          </p:cNvPr>
          <p:cNvSpPr/>
          <p:nvPr/>
        </p:nvSpPr>
        <p:spPr>
          <a:xfrm>
            <a:off x="1011504" y="115644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length: 20</a:t>
            </a:r>
            <a:endParaRPr lang="en-US" sz="17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C07F7516-4C82-E034-A6F3-BF2F5EBFF691}"/>
              </a:ext>
            </a:extLst>
          </p:cNvPr>
          <p:cNvSpPr/>
          <p:nvPr/>
        </p:nvSpPr>
        <p:spPr>
          <a:xfrm>
            <a:off x="4856321" y="-34383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230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38F86095-3769-0FB0-72E3-34DAF657BA7B}"/>
              </a:ext>
            </a:extLst>
          </p:cNvPr>
          <p:cNvSpPr/>
          <p:nvPr/>
        </p:nvSpPr>
        <p:spPr>
          <a:xfrm>
            <a:off x="5214946" y="96863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split: 30%</a:t>
            </a:r>
            <a:endParaRPr lang="en-US" sz="1750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BDD3C6E2-B061-96C4-8812-3D442187B902}"/>
              </a:ext>
            </a:extLst>
          </p:cNvPr>
          <p:cNvSpPr/>
          <p:nvPr/>
        </p:nvSpPr>
        <p:spPr>
          <a:xfrm>
            <a:off x="5214946" y="101285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accuracy: 76.55%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03698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 amt="3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852" y="822818"/>
            <a:ext cx="4689807" cy="70347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52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Training and Testing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Training Parameters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1854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size: 64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276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Epochs: 30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698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size: 224x224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119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length: 20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41854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split: 30%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276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accuracy: 76.55%</a:t>
            </a:r>
            <a:endParaRPr lang="en-US" sz="175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9CB84269-86C4-58EF-99BE-89BD18D4D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0" y="87086"/>
            <a:ext cx="5486400" cy="822960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EF7F22B6-C54D-E589-6AF4-214EA8AF8144}"/>
              </a:ext>
            </a:extLst>
          </p:cNvPr>
          <p:cNvSpPr/>
          <p:nvPr/>
        </p:nvSpPr>
        <p:spPr>
          <a:xfrm>
            <a:off x="793909" y="-254591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Results, Challenges &amp; Conclusion</a:t>
            </a:r>
            <a:endParaRPr lang="en-US" sz="4650" u="sng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9ED2C42F-2831-0741-927C-0AEE610A6E55}"/>
              </a:ext>
            </a:extLst>
          </p:cNvPr>
          <p:cNvSpPr/>
          <p:nvPr/>
        </p:nvSpPr>
        <p:spPr>
          <a:xfrm>
            <a:off x="-1506724" y="33914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763365AD-19B8-FC47-14B5-892BCE0E1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30167" y="3408350"/>
            <a:ext cx="357188" cy="446484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DB68D1BE-701A-ED33-15AA-B2F76A86A981}"/>
              </a:ext>
            </a:extLst>
          </p:cNvPr>
          <p:cNvSpPr/>
          <p:nvPr/>
        </p:nvSpPr>
        <p:spPr>
          <a:xfrm>
            <a:off x="1530906" y="-100703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23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520C908B-4DEF-F391-568A-2DC31A4019B8}"/>
              </a:ext>
            </a:extLst>
          </p:cNvPr>
          <p:cNvSpPr/>
          <p:nvPr/>
        </p:nvSpPr>
        <p:spPr>
          <a:xfrm>
            <a:off x="2012811" y="94513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76.55% test accuracy.</a:t>
            </a:r>
            <a:endParaRPr lang="en-US" sz="1750" dirty="0"/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37A8D573-9F69-B204-734D-7ADC265743B8}"/>
              </a:ext>
            </a:extLst>
          </p:cNvPr>
          <p:cNvSpPr/>
          <p:nvPr/>
        </p:nvSpPr>
        <p:spPr>
          <a:xfrm>
            <a:off x="-1251573" y="34684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2B72BB4F-1CBA-5C2A-151D-E91FEC6ED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75016" y="3500318"/>
            <a:ext cx="357188" cy="446484"/>
          </a:xfrm>
          <a:prstGeom prst="rect">
            <a:avLst/>
          </a:prstGeom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EC586296-FA7F-B173-3614-65B0A0B1D676}"/>
              </a:ext>
            </a:extLst>
          </p:cNvPr>
          <p:cNvSpPr/>
          <p:nvPr/>
        </p:nvSpPr>
        <p:spPr>
          <a:xfrm>
            <a:off x="5330536" y="-212780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B6514F75-EFEB-FA0F-0531-3BD47FBFBE8E}"/>
              </a:ext>
            </a:extLst>
          </p:cNvPr>
          <p:cNvSpPr/>
          <p:nvPr/>
        </p:nvSpPr>
        <p:spPr>
          <a:xfrm>
            <a:off x="5669326" y="945133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sequences and memory limitations during training.</a:t>
            </a:r>
            <a:endParaRPr lang="en-US" sz="1750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B73B5FED-9099-5217-2948-38966587C558}"/>
              </a:ext>
            </a:extLst>
          </p:cNvPr>
          <p:cNvSpPr/>
          <p:nvPr/>
        </p:nvSpPr>
        <p:spPr>
          <a:xfrm>
            <a:off x="-1506724" y="54702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78E76A01-16CE-F50C-614F-70FA6BE5C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30167" y="5502201"/>
            <a:ext cx="357188" cy="446484"/>
          </a:xfrm>
          <a:prstGeom prst="rect">
            <a:avLst/>
          </a:prstGeom>
        </p:spPr>
      </p:pic>
      <p:sp>
        <p:nvSpPr>
          <p:cNvPr id="24" name="Text 8">
            <a:extLst>
              <a:ext uri="{FF2B5EF4-FFF2-40B4-BE49-F238E27FC236}">
                <a16:creationId xmlns:a16="http://schemas.microsoft.com/office/drawing/2014/main" id="{9054392C-2F2C-EC66-4AF4-AF51DAAA6680}"/>
              </a:ext>
            </a:extLst>
          </p:cNvPr>
          <p:cNvSpPr/>
          <p:nvPr/>
        </p:nvSpPr>
        <p:spPr>
          <a:xfrm>
            <a:off x="1821016" y="-1171597"/>
            <a:ext cx="36237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Future Work</a:t>
            </a:r>
            <a:endParaRPr lang="en-US" sz="23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1972C33-A79E-6575-3CF1-4DE73CABCBB0}"/>
              </a:ext>
            </a:extLst>
          </p:cNvPr>
          <p:cNvSpPr/>
          <p:nvPr/>
        </p:nvSpPr>
        <p:spPr>
          <a:xfrm>
            <a:off x="1531025" y="1196559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real-time video streams, improve accuracy with attention mechanisms.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B6E3F-2CB5-F2A0-A115-E066A719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F17A0D4-08D3-EA4A-DF0C-F5364B611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20BE096-4A1E-1B68-B789-24A2299F9E7D}"/>
              </a:ext>
            </a:extLst>
          </p:cNvPr>
          <p:cNvSpPr/>
          <p:nvPr/>
        </p:nvSpPr>
        <p:spPr>
          <a:xfrm>
            <a:off x="793790" y="141648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Results, Challenges &amp; Conclusion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DC2A8F3-F11A-D9C1-8991-D67F854D7AEB}"/>
              </a:ext>
            </a:extLst>
          </p:cNvPr>
          <p:cNvSpPr/>
          <p:nvPr/>
        </p:nvSpPr>
        <p:spPr>
          <a:xfrm>
            <a:off x="793790" y="3500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92CB889F-4C39-A4F8-E2AE-95F4D9756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47" y="3532227"/>
            <a:ext cx="357188" cy="446484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26330034-CC12-AC95-BF08-5AA20C9AD3EA}"/>
              </a:ext>
            </a:extLst>
          </p:cNvPr>
          <p:cNvSpPr/>
          <p:nvPr/>
        </p:nvSpPr>
        <p:spPr>
          <a:xfrm>
            <a:off x="1530906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31AF40E-364D-7BB2-6D71-F8C5F3998C73}"/>
              </a:ext>
            </a:extLst>
          </p:cNvPr>
          <p:cNvSpPr/>
          <p:nvPr/>
        </p:nvSpPr>
        <p:spPr>
          <a:xfrm>
            <a:off x="1530906" y="400847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76.55% test accuracy.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4C50C45E-0004-F518-68D8-59886CFDD4C5}"/>
              </a:ext>
            </a:extLst>
          </p:cNvPr>
          <p:cNvSpPr/>
          <p:nvPr/>
        </p:nvSpPr>
        <p:spPr>
          <a:xfrm>
            <a:off x="4685467" y="3500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E8549E49-A050-93BE-5512-67C49CC92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024" y="3532227"/>
            <a:ext cx="357188" cy="446484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5213024F-8488-E0C9-432E-07AE20D7A37F}"/>
              </a:ext>
            </a:extLst>
          </p:cNvPr>
          <p:cNvSpPr/>
          <p:nvPr/>
        </p:nvSpPr>
        <p:spPr>
          <a:xfrm>
            <a:off x="5422583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8194985-99A1-563C-6CFF-3C4CA0E26735}"/>
              </a:ext>
            </a:extLst>
          </p:cNvPr>
          <p:cNvSpPr/>
          <p:nvPr/>
        </p:nvSpPr>
        <p:spPr>
          <a:xfrm>
            <a:off x="5422583" y="400847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sequences and memory limitations during training.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D2268D37-D520-B56E-753D-CFDF0BE9C324}"/>
              </a:ext>
            </a:extLst>
          </p:cNvPr>
          <p:cNvSpPr/>
          <p:nvPr/>
        </p:nvSpPr>
        <p:spPr>
          <a:xfrm>
            <a:off x="793790" y="55791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B69E522B-047B-A829-F56A-185675AE3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47" y="5611058"/>
            <a:ext cx="357188" cy="446484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42ED8716-7130-4794-A35D-B972AF3B7013}"/>
              </a:ext>
            </a:extLst>
          </p:cNvPr>
          <p:cNvSpPr/>
          <p:nvPr/>
        </p:nvSpPr>
        <p:spPr>
          <a:xfrm>
            <a:off x="1530906" y="5579150"/>
            <a:ext cx="36237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Conclusion &amp; Future Work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81541A03-D9B9-8967-2B35-00D9FB291D09}"/>
              </a:ext>
            </a:extLst>
          </p:cNvPr>
          <p:cNvSpPr/>
          <p:nvPr/>
        </p:nvSpPr>
        <p:spPr>
          <a:xfrm>
            <a:off x="1530906" y="608730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real-time video streams, improve accuracy with attention mechanisms.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80773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052625-1B39-3462-C49E-FD9EB2E658BB}"/>
              </a:ext>
            </a:extLst>
          </p:cNvPr>
          <p:cNvSpPr txBox="1"/>
          <p:nvPr/>
        </p:nvSpPr>
        <p:spPr>
          <a:xfrm>
            <a:off x="3674430" y="3711351"/>
            <a:ext cx="7348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BE11D-4F7E-F814-34A7-A3CC0C22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00"/>
                    </a14:imgEffect>
                    <a14:imgEffect>
                      <a14:saturation sa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effectLst>
            <a:outerShdw blurRad="88900" dist="50800" dir="5400000" sx="2000" sy="2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</TotalTime>
  <Words>419</Words>
  <Application>Microsoft Office PowerPoint</Application>
  <PresentationFormat>Custom</PresentationFormat>
  <Paragraphs>107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Inter</vt:lpstr>
      <vt:lpstr>Bahnschrift SemiBold</vt:lpstr>
      <vt:lpstr>Tw Cen MT</vt:lpstr>
      <vt:lpstr>Petrona Bold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SINISTER KAPIL</cp:lastModifiedBy>
  <cp:revision>4</cp:revision>
  <dcterms:created xsi:type="dcterms:W3CDTF">2025-04-22T21:34:33Z</dcterms:created>
  <dcterms:modified xsi:type="dcterms:W3CDTF">2025-04-23T03:56:26Z</dcterms:modified>
</cp:coreProperties>
</file>